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1d16d45c9f_0_1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1d16d45c9f_0_1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d16d45c9f_0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d16d45c9f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8abc62eb5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28abc62eb5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d16d45c9f_0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d16d45c9f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1d16d45c9f_0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1d16d45c9f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1d16d45c9f_0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1d16d45c9f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d16d45c9f_0_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1d16d45c9f_0_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1d16d45c9f_0_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1d16d45c9f_0_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1d16d45c9f_0_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1d16d45c9f_0_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Relationship Id="rId4" Type="http://schemas.openxmlformats.org/officeDocument/2006/relationships/image" Target="../media/image7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jpg"/><Relationship Id="rId4" Type="http://schemas.openxmlformats.org/officeDocument/2006/relationships/image" Target="../media/image5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Geology of Terrestrial Planets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Alec Herczeg</a:t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Making connections: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id="117" name="Google Shape;117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8925" y="1476375"/>
            <a:ext cx="4181475" cy="2705100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22"/>
          <p:cNvSpPr txBox="1"/>
          <p:nvPr/>
        </p:nvSpPr>
        <p:spPr>
          <a:xfrm>
            <a:off x="368925" y="4314400"/>
            <a:ext cx="4155300" cy="48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Dried up river bed in Yemen (like, the country)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19" name="Google Shape;119;p22"/>
          <p:cNvSpPr txBox="1"/>
          <p:nvPr/>
        </p:nvSpPr>
        <p:spPr>
          <a:xfrm>
            <a:off x="5981675" y="4314400"/>
            <a:ext cx="1679400" cy="48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Feature on Mars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descr="marsriver.jpg" id="120" name="Google Shape;120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47500" y="1450188"/>
            <a:ext cx="3649601" cy="2757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/>
        </p:nvSpPr>
        <p:spPr>
          <a:xfrm>
            <a:off x="311700" y="-52750"/>
            <a:ext cx="6134100" cy="162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4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rgbClr val="FFFFFF"/>
                </a:solidFill>
              </a:rPr>
              <a:t>Lab Schedule</a:t>
            </a:r>
            <a:endParaRPr sz="2800">
              <a:solidFill>
                <a:srgbClr val="FFFFFF"/>
              </a:solidFill>
            </a:endParaRPr>
          </a:p>
        </p:txBody>
      </p:sp>
      <p:sp>
        <p:nvSpPr>
          <p:cNvPr id="61" name="Google Shape;61;p14"/>
          <p:cNvSpPr txBox="1"/>
          <p:nvPr/>
        </p:nvSpPr>
        <p:spPr>
          <a:xfrm>
            <a:off x="318000" y="1244400"/>
            <a:ext cx="8508000" cy="389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2592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FFFFFF"/>
                </a:solidFill>
              </a:rPr>
              <a:t>Today: Geology of Terrestrial Planets</a:t>
            </a:r>
            <a:endParaRPr sz="22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2592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FFFFFF"/>
                </a:solidFill>
              </a:rPr>
              <a:t>03/22: No lab! (Spring break!)</a:t>
            </a:r>
            <a:endParaRPr sz="22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2592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FFFFFF"/>
                </a:solidFill>
              </a:rPr>
              <a:t>03/29: No lab!</a:t>
            </a:r>
            <a:endParaRPr sz="22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2592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FFFFFF"/>
                </a:solidFill>
              </a:rPr>
              <a:t>04/05: Density</a:t>
            </a:r>
            <a:endParaRPr sz="22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/>
        </p:nvSpPr>
        <p:spPr>
          <a:xfrm>
            <a:off x="311700" y="-52750"/>
            <a:ext cx="6134100" cy="162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4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rgbClr val="FFFFFF"/>
                </a:solidFill>
              </a:rPr>
              <a:t>Reading Quiz</a:t>
            </a:r>
            <a:endParaRPr sz="2800">
              <a:solidFill>
                <a:srgbClr val="FFFFFF"/>
              </a:solidFill>
            </a:endParaRPr>
          </a:p>
        </p:txBody>
      </p:sp>
      <p:sp>
        <p:nvSpPr>
          <p:cNvPr id="67" name="Google Shape;67;p15"/>
          <p:cNvSpPr txBox="1"/>
          <p:nvPr/>
        </p:nvSpPr>
        <p:spPr>
          <a:xfrm>
            <a:off x="454275" y="1013850"/>
            <a:ext cx="7573500" cy="363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FFFFFF"/>
                </a:solidFill>
              </a:rPr>
              <a:t>What is density?</a:t>
            </a:r>
            <a:endParaRPr sz="22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FFFFFF"/>
                </a:solidFill>
              </a:rPr>
              <a:t>What are the main differences between Terrestrial and Jovian planets?</a:t>
            </a:r>
            <a:endParaRPr sz="22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FFFFFF"/>
                </a:solidFill>
              </a:rPr>
              <a:t>What is a topographical map? (I asked this before, but it’s important to know for this lab, too!)</a:t>
            </a:r>
            <a:endParaRPr sz="22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In the Beginning...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73" name="Google Shape;73;p16"/>
          <p:cNvSpPr txBox="1"/>
          <p:nvPr>
            <p:ph idx="1" type="body"/>
          </p:nvPr>
        </p:nvSpPr>
        <p:spPr>
          <a:xfrm>
            <a:off x="311700" y="1152475"/>
            <a:ext cx="4830600" cy="378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There was a cloud of cold, low-density gas.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This cloud began to collapse… The core of the cloud gets warmer and becomes the sun.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The rest of the cloud flattens into a disk.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As it does so, more dense material stays in the center</a:t>
            </a:r>
            <a:endParaRPr>
              <a:solidFill>
                <a:srgbClr val="FFFFFF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</a:pPr>
            <a:r>
              <a:rPr lang="en">
                <a:solidFill>
                  <a:srgbClr val="FFFFFF"/>
                </a:solidFill>
              </a:rPr>
              <a:t>Metal, rocks, etc...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Less dense material drifts to the outer edges</a:t>
            </a:r>
            <a:endParaRPr>
              <a:solidFill>
                <a:srgbClr val="FFFFFF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</a:pPr>
            <a:r>
              <a:rPr lang="en">
                <a:solidFill>
                  <a:srgbClr val="FFFFFF"/>
                </a:solidFill>
              </a:rPr>
              <a:t>Ice, gas, etc...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descr="19_05_Figure_Unanno.jpg" id="74" name="Google Shape;7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94825" y="1556137"/>
            <a:ext cx="3862224" cy="29780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Consequences: Two Families of Planet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80" name="Google Shape;80;p17"/>
          <p:cNvSpPr txBox="1"/>
          <p:nvPr>
            <p:ph idx="1" type="body"/>
          </p:nvPr>
        </p:nvSpPr>
        <p:spPr>
          <a:xfrm>
            <a:off x="311700" y="1152475"/>
            <a:ext cx="40068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Terrestrial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Mercury, Venus, Earth, Mars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Closer to sun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Denser with a lot of rock/metal/other solid material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Density ~5 ish g/cm</a:t>
            </a:r>
            <a:r>
              <a:rPr baseline="30000" lang="en">
                <a:solidFill>
                  <a:srgbClr val="FFFFFF"/>
                </a:solidFill>
              </a:rPr>
              <a:t>3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81" name="Google Shape;81;p17"/>
          <p:cNvSpPr txBox="1"/>
          <p:nvPr>
            <p:ph idx="1" type="body"/>
          </p:nvPr>
        </p:nvSpPr>
        <p:spPr>
          <a:xfrm>
            <a:off x="4825500" y="1152475"/>
            <a:ext cx="40068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Jovian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Jupiter, Saturn, Uranus, Neptune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Mostly gas/ice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Much lower densities ~1 g/cm</a:t>
            </a:r>
            <a:r>
              <a:rPr baseline="30000" lang="en">
                <a:solidFill>
                  <a:srgbClr val="FFFFFF"/>
                </a:solidFill>
              </a:rPr>
              <a:t>3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descr="floatingsaturn.jpg" id="82" name="Google Shape;8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00000" y="2982599"/>
            <a:ext cx="4006800" cy="19333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Mercury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88" name="Google Shape;88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0.39 AU from the Sun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About ~⅓ the size of Earth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-180 C (-300 F) at night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430 C (800 F) during the day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Almost no atmosphere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No volcanism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No water 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descr="mercury.jpg" id="89" name="Google Shape;8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65049" y="794762"/>
            <a:ext cx="3545851" cy="3553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9"/>
          <p:cNvSpPr txBox="1"/>
          <p:nvPr>
            <p:ph type="title"/>
          </p:nvPr>
        </p:nvSpPr>
        <p:spPr>
          <a:xfrm>
            <a:off x="27475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Venus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95" name="Google Shape;95;p19"/>
          <p:cNvSpPr txBox="1"/>
          <p:nvPr>
            <p:ph idx="1" type="body"/>
          </p:nvPr>
        </p:nvSpPr>
        <p:spPr>
          <a:xfrm>
            <a:off x="311700" y="1152475"/>
            <a:ext cx="4149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0.72 AU from the Sun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Size: Earth-ish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Temperature: 480 C (900F)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Atmosphere: Thick - 90x thicker than Earth. Mostly made of CO</a:t>
            </a:r>
            <a:r>
              <a:rPr baseline="-25000" lang="en">
                <a:solidFill>
                  <a:srgbClr val="FFFFFF"/>
                </a:solidFill>
              </a:rPr>
              <a:t>2</a:t>
            </a:r>
            <a:r>
              <a:rPr lang="en">
                <a:solidFill>
                  <a:srgbClr val="FFFFFF"/>
                </a:solidFill>
              </a:rPr>
              <a:t>. Clouds of Sulfuric acid.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Volcanos: Lots (No tectonic plates though)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Water: </a:t>
            </a:r>
            <a:r>
              <a:rPr i="1" lang="en">
                <a:solidFill>
                  <a:srgbClr val="FFFFFF"/>
                </a:solidFill>
              </a:rPr>
              <a:t>Pretty sure</a:t>
            </a:r>
            <a:r>
              <a:rPr lang="en">
                <a:solidFill>
                  <a:srgbClr val="FFFFFF"/>
                </a:solidFill>
              </a:rPr>
              <a:t> there’s none.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descr="venus-2.jpg" id="96" name="Google Shape;9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11950" y="255472"/>
            <a:ext cx="2883400" cy="28760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Venus-head-625x350.jpg" id="97" name="Google Shape;97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46345" y="2767125"/>
            <a:ext cx="3598950" cy="201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Earth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03" name="Google Shape;103;p20"/>
          <p:cNvSpPr txBox="1"/>
          <p:nvPr>
            <p:ph idx="1" type="body"/>
          </p:nvPr>
        </p:nvSpPr>
        <p:spPr>
          <a:xfrm>
            <a:off x="311700" y="1152475"/>
            <a:ext cx="41388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1 AU from the Sun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Size: 12,800 km in diameter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Atmosphere: Some! Mostly nitrogen, some oxygen, a bit of CO</a:t>
            </a:r>
            <a:r>
              <a:rPr baseline="-25000" lang="en">
                <a:solidFill>
                  <a:srgbClr val="FFFFFF"/>
                </a:solidFill>
              </a:rPr>
              <a:t>2</a:t>
            </a:r>
            <a:r>
              <a:rPr lang="en">
                <a:solidFill>
                  <a:srgbClr val="FFFFFF"/>
                </a:solidFill>
              </a:rPr>
              <a:t>, a bit of water vapor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Temperature: -120 F - 130 F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Volcanos: Lots. And tectonic activity to boot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Water: Also lots!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descr="The_Earth_seen_from_Apollo_17.jpg" id="104" name="Google Shape;10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17128" y="1001837"/>
            <a:ext cx="3715177" cy="37176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Mars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10" name="Google Shape;110;p21"/>
          <p:cNvSpPr txBox="1"/>
          <p:nvPr>
            <p:ph idx="1" type="body"/>
          </p:nvPr>
        </p:nvSpPr>
        <p:spPr>
          <a:xfrm>
            <a:off x="311700" y="1152475"/>
            <a:ext cx="41070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1.52 AU from the Sun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Size: ½ that of Earth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Atmosphere: Extremely tenuous, mostly CO</a:t>
            </a:r>
            <a:r>
              <a:rPr baseline="-25000" lang="en">
                <a:solidFill>
                  <a:srgbClr val="FFFFFF"/>
                </a:solidFill>
              </a:rPr>
              <a:t>2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Temperature: -130 C (-200 F) to 21 C (70 F)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Volcanos: Only the extinct ones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Water: Only very little, may have been more once, usually stuck as ice.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descr="mars-globe-valles-marineris-enhanced.jpg" id="111" name="Google Shape;11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41276" y="865163"/>
            <a:ext cx="3991024" cy="3991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